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0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51A67B-082E-4EA4-8FF2-614B1A840C44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55E85D-499E-4514-9825-FCA49155E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image" Target="../media/image19.jpeg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Relationship Id="rId14" Type="http://schemas.openxmlformats.org/officeDocument/2006/relationships/oleObject" Target="../embeddings/oleObject3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4800"/>
            <a:ext cx="8153400" cy="6553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IMG_20140530_141934.jpg"/>
          <p:cNvPicPr>
            <a:picLocks noGrp="1" noChangeAspect="1"/>
          </p:cNvPicPr>
          <p:nvPr isPhoto="1"/>
        </p:nvPicPr>
        <p:blipFill>
          <a:blip r:embed="rId3" cstate="print"/>
          <a:stretch>
            <a:fillRect/>
          </a:stretch>
        </p:blipFill>
        <p:spPr>
          <a:xfrm>
            <a:off x="7086600" y="304800"/>
            <a:ext cx="1905000" cy="254000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3" descr="F:\Presentation\logo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895600" cy="12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1"/>
            <a:ext cx="7696200" cy="1431161"/>
          </a:xfrm>
          <a:prstGeom prst="rect">
            <a:avLst/>
          </a:prstGeom>
          <a:noFill/>
        </p:spPr>
        <p:txBody>
          <a:bodyPr vert="horz" wrap="square" rtlCol="0" anchor="ctr" anchorCtr="0">
            <a:normAutofit/>
            <a:scene3d>
              <a:camera prst="orthographicFront">
                <a:rot lat="0" lon="20999994" rev="0"/>
              </a:camera>
              <a:lightRig rig="threePt" dir="t"/>
            </a:scene3d>
          </a:bodyPr>
          <a:lstStyle/>
          <a:p>
            <a:r>
              <a:rPr lang="bn-IN" sz="2400" b="1" dirty="0" smtClean="0">
                <a:solidFill>
                  <a:srgbClr val="FF0000"/>
                </a:solidFill>
              </a:rPr>
              <a:t>দৈবচলকঃ </a:t>
            </a:r>
            <a:r>
              <a:rPr lang="bn-IN" sz="2100" dirty="0" smtClean="0"/>
              <a:t>কোন দৈব পরীক্ষার ফল নির্দেশকারী চলক হচ্ছে দৈবচলক।অর্থাৎযে চলকের মানগুলি কোন দৈব পরীক্ষার একটি ফলকে পরিমাপ করে এবং যার প্রতিটি মানের এক্তি সম্ভাবনা থাকে  তাকে দৈবচলক বা নির্বিচারী চলক বলে </a:t>
            </a:r>
            <a:endParaRPr lang="en-US" sz="21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05001"/>
            <a:ext cx="7010400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100" dirty="0" smtClean="0"/>
              <a:t>দৈবচলক ২ প্রকার। যথাঃ</a:t>
            </a:r>
          </a:p>
          <a:p>
            <a:r>
              <a:rPr lang="bn-IN" sz="2100" dirty="0" smtClean="0"/>
              <a:t>১।বিরত চলক</a:t>
            </a:r>
          </a:p>
          <a:p>
            <a:r>
              <a:rPr lang="bn-IN" sz="2100" dirty="0" smtClean="0"/>
              <a:t>২। অবিরত চলক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2971800"/>
            <a:ext cx="72390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0000"/>
                </a:solidFill>
              </a:rPr>
              <a:t>১।বিরত চলকঃ</a:t>
            </a:r>
            <a:r>
              <a:rPr lang="bn-IN" sz="2100" dirty="0" smtClean="0"/>
              <a:t>যে দৈবচলক কেবল পূর্ণমান বা পৃথক মান গ্রহন করে তাকে বিরত চলক বলে</a:t>
            </a:r>
            <a:r>
              <a:rPr lang="bn-IN" sz="2200" dirty="0" smtClean="0"/>
              <a:t>।</a:t>
            </a:r>
          </a:p>
          <a:p>
            <a:r>
              <a:rPr lang="bn-IN" sz="2400" b="1" dirty="0" smtClean="0">
                <a:solidFill>
                  <a:srgbClr val="FF0000"/>
                </a:solidFill>
              </a:rPr>
              <a:t>২। অবিরত চলকঃ </a:t>
            </a:r>
            <a:r>
              <a:rPr lang="bn-IN" sz="2100" dirty="0" smtClean="0"/>
              <a:t>যে দৈব চলকের মানগুলি পৃথক হয় না এবং একটি নির্দিষ্ট সীমা দ্বারা নির্দেশ করে তাকে অবিরত চলক বলে।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1960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bn-IN" sz="2400" dirty="0" smtClean="0">
                <a:solidFill>
                  <a:srgbClr val="FF0000"/>
                </a:solidFill>
              </a:rPr>
              <a:t>সম্ভবনা বিন্যাসঃ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bn-IN" dirty="0" smtClean="0"/>
              <a:t>দৈবচলকের প্রতিটি মান ও তাদের সম্ভাবনার সেটকে সম্ভাবনা বিন্যাস বলে। সতারাং </a:t>
            </a:r>
            <a:r>
              <a:rPr lang="en-US" dirty="0" smtClean="0"/>
              <a:t>x  ,x   ,………x  .</a:t>
            </a:r>
            <a:r>
              <a:rPr lang="bn-IN" dirty="0" smtClean="0"/>
              <a:t> কোন দৈবচলক </a:t>
            </a:r>
            <a:r>
              <a:rPr lang="en-US" b="1" dirty="0" smtClean="0"/>
              <a:t>x</a:t>
            </a:r>
            <a:r>
              <a:rPr lang="bn-IN" b="1" dirty="0" smtClean="0"/>
              <a:t> </a:t>
            </a:r>
            <a:r>
              <a:rPr lang="bn-IN" dirty="0" smtClean="0"/>
              <a:t> এর ন সংখ্যক মান এবং তাদের সম্ভাবনা </a:t>
            </a:r>
            <a:r>
              <a:rPr lang="en-US" dirty="0" smtClean="0"/>
              <a:t>P(x)  ,p(x)  ,…………….. ,p(x)</a:t>
            </a:r>
            <a:r>
              <a:rPr lang="bn-IN" dirty="0" smtClean="0"/>
              <a:t> হলে তার সম্ভাবনা বিন্যাস হবে নিম্নরুপঃ</a:t>
            </a:r>
          </a:p>
          <a:p>
            <a:endParaRPr lang="bn-IN" b="1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95400" y="5257800"/>
          <a:ext cx="152400" cy="152400"/>
        </p:xfrm>
        <a:graphic>
          <a:graphicData uri="http://schemas.openxmlformats.org/presentationml/2006/ole">
            <p:oleObj spid="_x0000_s1026" name="Equation" r:id="rId3" imgW="88560" imgH="16488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600200" y="5257800"/>
          <a:ext cx="217488" cy="152400"/>
        </p:xfrm>
        <a:graphic>
          <a:graphicData uri="http://schemas.openxmlformats.org/presentationml/2006/ole">
            <p:oleObj spid="_x0000_s1027" name="Equation" r:id="rId4" imgW="126720" imgH="1648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514600" y="5257800"/>
          <a:ext cx="217488" cy="152400"/>
        </p:xfrm>
        <a:graphic>
          <a:graphicData uri="http://schemas.openxmlformats.org/presentationml/2006/ole">
            <p:oleObj spid="_x0000_s1028" name="Equation" r:id="rId5" imgW="126720" imgH="139680" progId="Equation.3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600200" y="5562600"/>
          <a:ext cx="152400" cy="152400"/>
        </p:xfrm>
        <a:graphic>
          <a:graphicData uri="http://schemas.openxmlformats.org/presentationml/2006/ole">
            <p:oleObj spid="_x0000_s1030" name="Equation" r:id="rId6" imgW="88560" imgH="16488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209800" y="5562600"/>
          <a:ext cx="217488" cy="152400"/>
        </p:xfrm>
        <a:graphic>
          <a:graphicData uri="http://schemas.openxmlformats.org/presentationml/2006/ole">
            <p:oleObj spid="_x0000_s1031" name="Equation" r:id="rId7" imgW="126720" imgH="16488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962400" y="5562600"/>
          <a:ext cx="217488" cy="152400"/>
        </p:xfrm>
        <a:graphic>
          <a:graphicData uri="http://schemas.openxmlformats.org/presentationml/2006/ole">
            <p:oleObj spid="_x0000_s1032" name="Equation" r:id="rId8" imgW="126720" imgH="139680" progId="Equation.3">
              <p:embed/>
            </p:oleObj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95400" y="5791200"/>
          <a:ext cx="5715001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  <a:gridCol w="738188"/>
                <a:gridCol w="1166813"/>
                <a:gridCol w="952500"/>
                <a:gridCol w="952500"/>
              </a:tblGrid>
              <a:tr h="33732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……………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…………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94699">
                <a:tc>
                  <a:txBody>
                    <a:bodyPr/>
                    <a:lstStyle/>
                    <a:p>
                      <a:r>
                        <a:rPr lang="en-US" dirty="0" smtClean="0"/>
                        <a:t>P(x)</a:t>
                      </a:r>
                      <a:endParaRPr lang="en-US" dirty="0"/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P(x)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P(x)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…………….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………….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P(x)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514600" y="6019800"/>
          <a:ext cx="152400" cy="152400"/>
        </p:xfrm>
        <a:graphic>
          <a:graphicData uri="http://schemas.openxmlformats.org/presentationml/2006/ole">
            <p:oleObj spid="_x0000_s1033" name="Equation" r:id="rId9" imgW="88560" imgH="16488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743200" y="6324600"/>
          <a:ext cx="152400" cy="152400"/>
        </p:xfrm>
        <a:graphic>
          <a:graphicData uri="http://schemas.openxmlformats.org/presentationml/2006/ole">
            <p:oleObj spid="_x0000_s1034" name="Equation" r:id="rId10" imgW="88560" imgH="164880" progId="Equation.3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1447800" y="5486400"/>
          <a:ext cx="152400" cy="152400"/>
        </p:xfrm>
        <a:graphic>
          <a:graphicData uri="http://schemas.openxmlformats.org/presentationml/2006/ole">
            <p:oleObj spid="_x0000_s1035" name="Equation" r:id="rId11" imgW="88560" imgH="164880" progId="Equation.3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429000" y="6019800"/>
          <a:ext cx="217488" cy="152400"/>
        </p:xfrm>
        <a:graphic>
          <a:graphicData uri="http://schemas.openxmlformats.org/presentationml/2006/ole">
            <p:oleObj spid="_x0000_s1036" name="Equation" r:id="rId12" imgW="126720" imgH="164880" progId="Equation.3">
              <p:embed/>
            </p:oleObj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6248400" y="6019800"/>
          <a:ext cx="217488" cy="152400"/>
        </p:xfrm>
        <a:graphic>
          <a:graphicData uri="http://schemas.openxmlformats.org/presentationml/2006/ole">
            <p:oleObj spid="_x0000_s1037" name="Equation" r:id="rId13" imgW="126720" imgH="139680" progId="Equation.3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3657600" y="6400800"/>
          <a:ext cx="217488" cy="152400"/>
        </p:xfrm>
        <a:graphic>
          <a:graphicData uri="http://schemas.openxmlformats.org/presentationml/2006/ole">
            <p:oleObj spid="_x0000_s1038" name="Equation" r:id="rId14" imgW="126720" imgH="164880" progId="Equation.3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6553200" y="6400800"/>
          <a:ext cx="217488" cy="152400"/>
        </p:xfrm>
        <a:graphic>
          <a:graphicData uri="http://schemas.openxmlformats.org/presentationml/2006/ole">
            <p:oleObj spid="_x0000_s1039" name="Equation" r:id="rId15" imgW="126720" imgH="139680" progId="Equation.3">
              <p:embed/>
            </p:oleObj>
          </a:graphicData>
        </a:graphic>
      </p:graphicFrame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সম্ভাবনা অপেক্ষক ও সম্ভাবনা ঘনত্ব অপেক্ষক এর সংজ্ঞা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n-IN" dirty="0" smtClean="0">
                <a:solidFill>
                  <a:srgbClr val="FF0000"/>
                </a:solidFill>
              </a:rPr>
              <a:t>সম্ভাবনা অপেক্ষকঃ</a:t>
            </a:r>
            <a:r>
              <a:rPr lang="bn-IN" dirty="0" smtClean="0">
                <a:solidFill>
                  <a:srgbClr val="FFFF00"/>
                </a:solidFill>
              </a:rPr>
              <a:t>বিরত ও বিচ্ছিন্ন চলক যে সুত্রের সাহায্যে নির্ণয় করা যায় তাকে সম্ভাবনা অপেক্ষক বলে। সম্ভাবনা অপেক্ষক নিচের শর্তের সাহায্যে নির্ণয় করা হয়ঃ</a:t>
            </a:r>
          </a:p>
          <a:p>
            <a:pPr lvl="0"/>
            <a:r>
              <a:rPr lang="bn-IN" dirty="0" smtClean="0">
                <a:solidFill>
                  <a:srgbClr val="FFFF00"/>
                </a:solidFill>
              </a:rPr>
              <a:t>			</a:t>
            </a:r>
            <a:r>
              <a:rPr lang="en-US" dirty="0" smtClean="0"/>
              <a:t>P(x)≥ 0</a:t>
            </a:r>
          </a:p>
          <a:p>
            <a:pPr lvl="0"/>
            <a:r>
              <a:rPr lang="en-US" dirty="0" smtClean="0"/>
              <a:t>                             </a:t>
            </a:r>
            <a:r>
              <a:rPr lang="el-GR" dirty="0" smtClean="0"/>
              <a:t>Σ</a:t>
            </a:r>
            <a:r>
              <a:rPr lang="en-US" dirty="0" smtClean="0"/>
              <a:t> P(x)=1 </a:t>
            </a:r>
          </a:p>
          <a:p>
            <a:pPr>
              <a:buNone/>
            </a:pPr>
            <a:r>
              <a:rPr lang="bn-IN" dirty="0" smtClean="0">
                <a:solidFill>
                  <a:srgbClr val="FFFF00"/>
                </a:solidFill>
              </a:rPr>
              <a:t>			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bn-IN" dirty="0" smtClean="0">
                <a:solidFill>
                  <a:srgbClr val="FF0000"/>
                </a:solidFill>
              </a:rPr>
              <a:t>সম্ভাবনা ঘনত্ব অপেক্ষকঃ </a:t>
            </a:r>
            <a:r>
              <a:rPr lang="bn-IN" dirty="0" smtClean="0">
                <a:solidFill>
                  <a:srgbClr val="FFFF00"/>
                </a:solidFill>
              </a:rPr>
              <a:t>অবিরত ও অবিচ্ছিন্ন চলক যে সুত্রের সাহায্যে নির্ণয় করা যায় তাকে সম্ভাবনা ঘনত্ব</a:t>
            </a:r>
            <a:r>
              <a:rPr lang="bn-IN" dirty="0" smtClean="0">
                <a:solidFill>
                  <a:srgbClr val="FF0000"/>
                </a:solidFill>
              </a:rPr>
              <a:t> </a:t>
            </a:r>
            <a:r>
              <a:rPr lang="bn-IN" dirty="0" smtClean="0">
                <a:solidFill>
                  <a:srgbClr val="FFFF00"/>
                </a:solidFill>
              </a:rPr>
              <a:t>অপেক্ষক বলে।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 f(x)≥ 0</a:t>
            </a:r>
            <a:r>
              <a:rPr lang="bn-IN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             ∫f(x)</a:t>
            </a:r>
            <a:r>
              <a:rPr lang="en-US" dirty="0" err="1" smtClean="0">
                <a:solidFill>
                  <a:srgbClr val="FFFF00"/>
                </a:solidFill>
              </a:rPr>
              <a:t>dx</a:t>
            </a:r>
            <a:r>
              <a:rPr lang="en-US" dirty="0" smtClean="0">
                <a:solidFill>
                  <a:srgbClr val="FFFF00"/>
                </a:solidFill>
              </a:rPr>
              <a:t> =1  </a:t>
            </a:r>
            <a:r>
              <a:rPr lang="bn-IN" dirty="0" smtClean="0">
                <a:solidFill>
                  <a:srgbClr val="FFFF00"/>
                </a:solidFill>
              </a:rPr>
              <a:t/>
            </a:r>
            <a:br>
              <a:rPr lang="bn-IN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62" name="Equation" r:id="rId3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2" y="3321051"/>
          <a:ext cx="133351" cy="215900"/>
        </p:xfrm>
        <a:graphic>
          <a:graphicData uri="http://schemas.openxmlformats.org/presentationml/2006/ole">
            <p:oleObj spid="_x0000_s15363" name="Equation" r:id="rId4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64" name="Equation" r:id="rId5" imgW="114120" imgH="215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514851" y="3321051"/>
          <a:ext cx="114300" cy="184151"/>
        </p:xfrm>
        <a:graphic>
          <a:graphicData uri="http://schemas.openxmlformats.org/presentationml/2006/ole">
            <p:oleObj spid="_x0000_s15365" name="Equation" r:id="rId6" imgW="114120" imgH="215640" progId="Equation.3">
              <p:embed/>
            </p:oleObj>
          </a:graphicData>
        </a:graphic>
      </p:graphicFrame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" y="0"/>
          <a:ext cx="123825" cy="152400"/>
        </p:xfrm>
        <a:graphic>
          <a:graphicData uri="http://schemas.openxmlformats.org/presentationml/2006/ole">
            <p:oleObj spid="_x0000_s15366" name="Equation" r:id="rId7" imgW="126835" imgH="152202" progId="Equation.3">
              <p:embed/>
            </p:oleObj>
          </a:graphicData>
        </a:graphic>
      </p:graphicFrame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3" y="0"/>
          <a:ext cx="123825" cy="152400"/>
        </p:xfrm>
        <a:graphic>
          <a:graphicData uri="http://schemas.openxmlformats.org/presentationml/2006/ole">
            <p:oleObj spid="_x0000_s15367" name="Equation" r:id="rId8" imgW="126835" imgH="152202" progId="Equation.3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68" name="Equation" r:id="rId9" imgW="114120" imgH="21564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69" name="Equation" r:id="rId10" imgW="114120" imgH="21564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70" name="Equation" r:id="rId11" imgW="114120" imgH="215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71" name="Equation" r:id="rId12" imgW="114120" imgH="21564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5372" name="Equation" r:id="rId13" imgW="114120" imgH="215640" progId="Equation.3">
              <p:embed/>
            </p:oleObj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762000"/>
            <a:ext cx="76962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bn-IN" sz="2400" dirty="0" smtClean="0"/>
              <a:t>এবং </a:t>
            </a:r>
            <a:r>
              <a:rPr lang="en-US" sz="2400" dirty="0" smtClean="0"/>
              <a:t>x={2,</a:t>
            </a:r>
            <a:r>
              <a:rPr lang="en-US" sz="2000" dirty="0" smtClean="0"/>
              <a:t>3,4,5}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bn-IN" sz="2000" dirty="0" smtClean="0"/>
              <a:t>উদ্দীপকটিতে,</a:t>
            </a:r>
          </a:p>
          <a:p>
            <a:pPr>
              <a:buNone/>
            </a:pPr>
            <a:r>
              <a:rPr lang="bn-IN" sz="2000" dirty="0" smtClean="0"/>
              <a:t>ক) </a:t>
            </a:r>
            <a:r>
              <a:rPr lang="en-US" sz="2000" dirty="0" smtClean="0"/>
              <a:t>K </a:t>
            </a:r>
            <a:r>
              <a:rPr lang="bn-IN" sz="2000" dirty="0" smtClean="0"/>
              <a:t>এর মান নির্ণয় কর । </a:t>
            </a:r>
          </a:p>
          <a:p>
            <a:pPr>
              <a:buNone/>
            </a:pPr>
            <a:r>
              <a:rPr lang="bn-IN" sz="2000" dirty="0" smtClean="0"/>
              <a:t>খ) উদ্দীপকের চলক </a:t>
            </a:r>
            <a:r>
              <a:rPr lang="en-US" sz="2000" dirty="0" smtClean="0"/>
              <a:t>x</a:t>
            </a:r>
            <a:r>
              <a:rPr lang="bn-IN" sz="2000" dirty="0" smtClean="0"/>
              <a:t> এর গড় ও ভেদাঙ্ক নির্ণয় কর ।</a:t>
            </a:r>
          </a:p>
          <a:p>
            <a:pPr>
              <a:buNone/>
            </a:pPr>
            <a:r>
              <a:rPr lang="bn-IN" sz="2000" dirty="0" smtClean="0"/>
              <a:t> উত্তরঃ-   </a:t>
            </a:r>
          </a:p>
          <a:p>
            <a:pPr>
              <a:buNone/>
            </a:pPr>
            <a:r>
              <a:rPr lang="bn-IN" sz="2000" dirty="0" smtClean="0"/>
              <a:t>   </a:t>
            </a:r>
            <a:r>
              <a:rPr lang="bn-IN" sz="2000" u="sng" dirty="0" smtClean="0"/>
              <a:t>ক নং প্রশ্নের এর উত্তর </a:t>
            </a:r>
            <a:endParaRPr lang="en-US" sz="2000" u="sng" dirty="0" smtClean="0"/>
          </a:p>
          <a:p>
            <a:pPr>
              <a:buNone/>
            </a:pPr>
            <a:r>
              <a:rPr lang="en-US" sz="2000" u="sng" dirty="0" smtClean="0"/>
              <a:t>P(x)= </a:t>
            </a:r>
          </a:p>
          <a:p>
            <a:pPr>
              <a:buNone/>
            </a:pPr>
            <a:r>
              <a:rPr lang="en-US" sz="2000" u="sng" dirty="0" smtClean="0"/>
              <a:t> </a:t>
            </a:r>
          </a:p>
          <a:p>
            <a:pPr>
              <a:buNone/>
            </a:pPr>
            <a:r>
              <a:rPr lang="en-US" sz="2000" u="sng" dirty="0" smtClean="0"/>
              <a:t>P(2)=</a:t>
            </a:r>
          </a:p>
          <a:p>
            <a:pPr>
              <a:buNone/>
            </a:pPr>
            <a:r>
              <a:rPr lang="en-US" sz="2000" u="sng" dirty="0" smtClean="0"/>
              <a:t> </a:t>
            </a:r>
          </a:p>
          <a:p>
            <a:pPr>
              <a:buNone/>
            </a:pPr>
            <a:r>
              <a:rPr lang="en-US" sz="2000" dirty="0" smtClean="0"/>
              <a:t>P(3)=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P(4)=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P(5) =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bn-IN" sz="2000" u="sng" dirty="0" smtClean="0"/>
          </a:p>
          <a:p>
            <a:pPr>
              <a:buNone/>
            </a:pPr>
            <a:r>
              <a:rPr lang="bn-IN" sz="2000" dirty="0" smtClean="0"/>
              <a:t>আমরা জানি, </a:t>
            </a:r>
          </a:p>
          <a:p>
            <a:pPr>
              <a:buNone/>
            </a:pPr>
            <a:r>
              <a:rPr lang="bn-IN" sz="2000" dirty="0" smtClean="0"/>
              <a:t> </a:t>
            </a:r>
            <a:r>
              <a:rPr lang="el-GR" sz="2000" dirty="0" smtClean="0"/>
              <a:t>Σ</a:t>
            </a:r>
            <a:r>
              <a:rPr lang="en-US" sz="2000" dirty="0" smtClean="0"/>
              <a:t> P(x)=1</a:t>
            </a:r>
            <a:endParaRPr lang="bn-IN" sz="2000" dirty="0" smtClean="0"/>
          </a:p>
          <a:p>
            <a:pPr>
              <a:buNone/>
            </a:pPr>
            <a:r>
              <a:rPr lang="en-US" sz="2000" dirty="0" smtClean="0"/>
              <a:t>P(2)+p(3)+p(4)+p(5)=1</a:t>
            </a:r>
          </a:p>
          <a:p>
            <a:pPr>
              <a:buNone/>
            </a:pPr>
            <a:endParaRPr lang="en-US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 flipH="1">
          <a:off x="3886200" y="3352800"/>
          <a:ext cx="838200" cy="228600"/>
        </p:xfrm>
        <a:graphic>
          <a:graphicData uri="http://schemas.openxmlformats.org/presentationml/2006/ole">
            <p:oleObj spid="_x0000_s16386" name="Equation" r:id="rId4" imgW="114120" imgH="2156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6387" name="Equation" r:id="rId5" imgW="114120" imgH="215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6388" name="Equation" r:id="rId6" imgW="11412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1" y="3321051"/>
          <a:ext cx="114300" cy="215900"/>
        </p:xfrm>
        <a:graphic>
          <a:graphicData uri="http://schemas.openxmlformats.org/presentationml/2006/ole">
            <p:oleObj spid="_x0000_s16389" name="Equation" r:id="rId7" imgW="114120" imgH="2156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33400" y="685801"/>
          <a:ext cx="1789112" cy="357188"/>
        </p:xfrm>
        <a:graphic>
          <a:graphicData uri="http://schemas.openxmlformats.org/presentationml/2006/ole">
            <p:oleObj spid="_x0000_s16390" name="Equation" r:id="rId8" imgW="774360" imgH="39348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66800" y="2514601"/>
          <a:ext cx="330200" cy="393700"/>
        </p:xfrm>
        <a:graphic>
          <a:graphicData uri="http://schemas.openxmlformats.org/presentationml/2006/ole">
            <p:oleObj spid="_x0000_s16391" name="Equation" r:id="rId9" imgW="330120" imgH="3934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066800" y="2895601"/>
          <a:ext cx="152400" cy="393700"/>
        </p:xfrm>
        <a:graphic>
          <a:graphicData uri="http://schemas.openxmlformats.org/presentationml/2006/ole">
            <p:oleObj spid="_x0000_s16392" name="Equation" r:id="rId10" imgW="152280" imgH="3934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066800" y="3276601"/>
          <a:ext cx="152400" cy="393700"/>
        </p:xfrm>
        <a:graphic>
          <a:graphicData uri="http://schemas.openxmlformats.org/presentationml/2006/ole">
            <p:oleObj spid="_x0000_s16393" name="Equation" r:id="rId11" imgW="152280" imgH="3934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066800" y="3733801"/>
          <a:ext cx="152400" cy="393700"/>
        </p:xfrm>
        <a:graphic>
          <a:graphicData uri="http://schemas.openxmlformats.org/presentationml/2006/ole">
            <p:oleObj spid="_x0000_s16394" name="Equation" r:id="rId12" imgW="152280" imgH="393480" progId="Equation.3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066800" y="4191001"/>
          <a:ext cx="152400" cy="393700"/>
        </p:xfrm>
        <a:graphic>
          <a:graphicData uri="http://schemas.openxmlformats.org/presentationml/2006/ole">
            <p:oleObj spid="_x0000_s16395" name="Equation" r:id="rId13" imgW="152280" imgH="393480" progId="Equation.3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33400" y="5638801"/>
          <a:ext cx="1219200" cy="381000"/>
        </p:xfrm>
        <a:graphic>
          <a:graphicData uri="http://schemas.openxmlformats.org/presentationml/2006/ole">
            <p:oleObj spid="_x0000_s16396" name="Equation" r:id="rId14" imgW="749160" imgH="393480" progId="Equation.3">
              <p:embed/>
            </p:oleObj>
          </a:graphicData>
        </a:graphic>
      </p:graphicFrame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600" y="2057400"/>
            <a:ext cx="7848600" cy="3352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981200" y="2895600"/>
            <a:ext cx="4572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0200" dirty="0" smtClean="0"/>
              <a:t>ধন্যবাদ</a:t>
            </a:r>
            <a:endParaRPr lang="en-US" sz="102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85</TotalTime>
  <Words>247</Words>
  <Application>Microsoft Office PowerPoint</Application>
  <PresentationFormat>On-screen Show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Opulent</vt:lpstr>
      <vt:lpstr>Equation</vt:lpstr>
      <vt:lpstr>Slide 1</vt:lpstr>
      <vt:lpstr>Slide 2</vt:lpstr>
      <vt:lpstr>সম্ভাবনা অপেক্ষক ও সম্ভাবনা ঘনত্ব অপেক্ষক এর সংজ্ঞা 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10</cp:revision>
  <dcterms:created xsi:type="dcterms:W3CDTF">2007-12-31T18:01:09Z</dcterms:created>
  <dcterms:modified xsi:type="dcterms:W3CDTF">2007-12-31T18:55:39Z</dcterms:modified>
</cp:coreProperties>
</file>